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1"/>
  </p:handoutMasterIdLst>
  <p:sldIdLst>
    <p:sldId id="256" r:id="rId2"/>
    <p:sldId id="258" r:id="rId3"/>
    <p:sldId id="259" r:id="rId4"/>
    <p:sldId id="261" r:id="rId5"/>
    <p:sldId id="264" r:id="rId6"/>
    <p:sldId id="263" r:id="rId7"/>
    <p:sldId id="260" r:id="rId8"/>
    <p:sldId id="265" r:id="rId9"/>
    <p:sldId id="262" r:id="rId10"/>
  </p:sldIdLst>
  <p:sldSz cx="9144000" cy="6858000" type="screen4x3"/>
  <p:notesSz cx="9926638" cy="679767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1"/>
            <a:ext cx="4302688" cy="339830"/>
          </a:xfrm>
          <a:prstGeom prst="rect">
            <a:avLst/>
          </a:prstGeom>
        </p:spPr>
        <p:txBody>
          <a:bodyPr vert="horz" lIns="90571" tIns="45286" rIns="90571" bIns="45286" rtlCol="0"/>
          <a:lstStyle>
            <a:lvl1pPr algn="l">
              <a:defRPr sz="1200"/>
            </a:lvl1pPr>
          </a:lstStyle>
          <a:p>
            <a:endParaRPr lang="fr-FR"/>
          </a:p>
        </p:txBody>
      </p:sp>
      <p:sp>
        <p:nvSpPr>
          <p:cNvPr id="3" name="Espace réservé de la date 2"/>
          <p:cNvSpPr>
            <a:spLocks noGrp="1"/>
          </p:cNvSpPr>
          <p:nvPr>
            <p:ph type="dt" sz="quarter" idx="1"/>
          </p:nvPr>
        </p:nvSpPr>
        <p:spPr>
          <a:xfrm>
            <a:off x="5621660" y="1"/>
            <a:ext cx="4302687" cy="339830"/>
          </a:xfrm>
          <a:prstGeom prst="rect">
            <a:avLst/>
          </a:prstGeom>
        </p:spPr>
        <p:txBody>
          <a:bodyPr vert="horz" lIns="90571" tIns="45286" rIns="90571" bIns="45286" rtlCol="0"/>
          <a:lstStyle>
            <a:lvl1pPr algn="r">
              <a:defRPr sz="1200"/>
            </a:lvl1pPr>
          </a:lstStyle>
          <a:p>
            <a:fld id="{C2A84293-CCF4-420A-8B3C-60A3EBA0F465}" type="datetimeFigureOut">
              <a:rPr lang="fr-FR" smtClean="0"/>
              <a:pPr/>
              <a:t>16/09/2018</a:t>
            </a:fld>
            <a:endParaRPr lang="fr-FR"/>
          </a:p>
        </p:txBody>
      </p:sp>
      <p:sp>
        <p:nvSpPr>
          <p:cNvPr id="4" name="Espace réservé du pied de page 3"/>
          <p:cNvSpPr>
            <a:spLocks noGrp="1"/>
          </p:cNvSpPr>
          <p:nvPr>
            <p:ph type="ftr" sz="quarter" idx="2"/>
          </p:nvPr>
        </p:nvSpPr>
        <p:spPr>
          <a:xfrm>
            <a:off x="2" y="6456766"/>
            <a:ext cx="4302688" cy="339830"/>
          </a:xfrm>
          <a:prstGeom prst="rect">
            <a:avLst/>
          </a:prstGeom>
        </p:spPr>
        <p:txBody>
          <a:bodyPr vert="horz" lIns="90571" tIns="45286" rIns="90571" bIns="45286"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5621660" y="6456766"/>
            <a:ext cx="4302687" cy="339830"/>
          </a:xfrm>
          <a:prstGeom prst="rect">
            <a:avLst/>
          </a:prstGeom>
        </p:spPr>
        <p:txBody>
          <a:bodyPr vert="horz" lIns="90571" tIns="45286" rIns="90571" bIns="45286" rtlCol="0" anchor="b"/>
          <a:lstStyle>
            <a:lvl1pPr algn="r">
              <a:defRPr sz="1200"/>
            </a:lvl1pPr>
          </a:lstStyle>
          <a:p>
            <a:fld id="{B77F4B60-F3CF-4828-99CD-150B9DC3E291}" type="slidenum">
              <a:rPr lang="fr-FR" smtClean="0"/>
              <a:pPr/>
              <a:t>‹N°›</a:t>
            </a:fld>
            <a:endParaRPr lang="fr-FR"/>
          </a:p>
        </p:txBody>
      </p:sp>
    </p:spTree>
    <p:extLst>
      <p:ext uri="{BB962C8B-B14F-4D97-AF65-F5344CB8AC3E}">
        <p14:creationId xmlns:p14="http://schemas.microsoft.com/office/powerpoint/2010/main" xmlns="" val="3536112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0027D1C3-5016-4EFB-A691-81AF69F94A1B}" type="datetimeFigureOut">
              <a:rPr lang="fr-FR" smtClean="0"/>
              <a:pPr/>
              <a:t>16/09/2018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FBFA4E7-0BB2-4778-B511-0AD2EE4A1569}"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27D1C3-5016-4EFB-A691-81AF69F94A1B}" type="datetimeFigureOut">
              <a:rPr lang="fr-FR" smtClean="0"/>
              <a:pPr/>
              <a:t>16/09/2018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FA4E7-0BB2-4778-B511-0AD2EE4A1569}" type="slidenum">
              <a:rPr lang="fr-FR" smtClean="0"/>
              <a:pPr/>
              <a:t>‹N°›</a:t>
            </a:fld>
            <a:endParaRPr lang="fr-FR"/>
          </a:p>
        </p:txBody>
      </p:sp>
      <p:sp>
        <p:nvSpPr>
          <p:cNvPr id="7" name="MSIPCMContentMarking" descr="{&quot;HashCode&quot;:1100662692,&quot;Placement&quot;:&quot;Footer&quot;}">
            <a:extLst>
              <a:ext uri="{FF2B5EF4-FFF2-40B4-BE49-F238E27FC236}">
                <a16:creationId xmlns:a16="http://schemas.microsoft.com/office/drawing/2014/main" xmlns="" id="{CCCD23FC-6379-4DD5-805D-923C304358AA}"/>
              </a:ext>
            </a:extLst>
          </p:cNvPr>
          <p:cNvSpPr txBox="1"/>
          <p:nvPr userDrawn="1"/>
        </p:nvSpPr>
        <p:spPr>
          <a:xfrm>
            <a:off x="0" y="6629836"/>
            <a:ext cx="1059848" cy="228163"/>
          </a:xfrm>
          <a:prstGeom prst="rect">
            <a:avLst/>
          </a:prstGeom>
          <a:noFill/>
        </p:spPr>
        <p:txBody>
          <a:bodyPr vert="horz" wrap="square" lIns="0" tIns="0" rIns="0" bIns="0" rtlCol="0" anchor="ctr" anchorCtr="1">
            <a:spAutoFit/>
          </a:bodyPr>
          <a:lstStyle/>
          <a:p>
            <a:pPr algn="l">
              <a:spcBef>
                <a:spcPts val="0"/>
              </a:spcBef>
              <a:spcAft>
                <a:spcPts val="0"/>
              </a:spcAft>
            </a:pPr>
            <a:r>
              <a:rPr lang="fr-FR" sz="800">
                <a:solidFill>
                  <a:srgbClr val="737373"/>
                </a:solidFill>
                <a:latin typeface="Calibri" panose="020F0502020204030204" pitchFamily="34" charset="0"/>
              </a:rPr>
              <a:t>C2 - Internal Natixis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052736"/>
            <a:ext cx="7772400" cy="1470025"/>
          </a:xfrm>
        </p:spPr>
        <p:txBody>
          <a:bodyPr>
            <a:normAutofit/>
          </a:bodyPr>
          <a:lstStyle/>
          <a:p>
            <a:r>
              <a:rPr lang="fr-FR" sz="6600" b="1" dirty="0">
                <a:latin typeface="Chiller" pitchFamily="82" charset="0"/>
              </a:rPr>
              <a:t>Les instances du Lycée</a:t>
            </a:r>
          </a:p>
        </p:txBody>
      </p:sp>
      <p:sp>
        <p:nvSpPr>
          <p:cNvPr id="11268" name="AutoShape 4" descr="Résultat de recherche d'images pour &quot;image dessin animé autour d'un table de réuni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1270" name="Picture 6" descr="http://static8.depositphotos.com/1563253/1061/i/950/depositphotos_10618848-Business-meeting-at-a-round-table.jpg"/>
          <p:cNvPicPr>
            <a:picLocks noChangeAspect="1" noChangeArrowheads="1"/>
          </p:cNvPicPr>
          <p:nvPr/>
        </p:nvPicPr>
        <p:blipFill>
          <a:blip r:embed="rId2" cstate="print"/>
          <a:srcRect/>
          <a:stretch>
            <a:fillRect/>
          </a:stretch>
        </p:blipFill>
        <p:spPr bwMode="auto">
          <a:xfrm>
            <a:off x="2627784" y="2996952"/>
            <a:ext cx="4030504" cy="311251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2348880"/>
            <a:ext cx="8229600" cy="3556992"/>
          </a:xfrm>
        </p:spPr>
        <p:txBody>
          <a:bodyPr>
            <a:normAutofit/>
          </a:bodyPr>
          <a:lstStyle/>
          <a:p>
            <a:r>
              <a:rPr lang="fr-FR" sz="2600" dirty="0"/>
              <a:t>Le Conseil d’Administration</a:t>
            </a:r>
          </a:p>
          <a:p>
            <a:r>
              <a:rPr lang="fr-FR" sz="2600" dirty="0"/>
              <a:t>La Commission Permanente</a:t>
            </a:r>
          </a:p>
          <a:p>
            <a:r>
              <a:rPr lang="fr-FR" sz="2600" dirty="0"/>
              <a:t>La Commission Educative</a:t>
            </a:r>
          </a:p>
          <a:p>
            <a:r>
              <a:rPr lang="fr-FR" sz="2600" dirty="0"/>
              <a:t>Le Conseil de Discipline</a:t>
            </a:r>
          </a:p>
          <a:p>
            <a:r>
              <a:rPr lang="fr-FR" sz="2600" dirty="0"/>
              <a:t>Le Conseil de Classe</a:t>
            </a:r>
          </a:p>
          <a:p>
            <a:r>
              <a:rPr lang="fr-FR" sz="2600" dirty="0"/>
              <a:t>La Commission d’Education à la Santé </a:t>
            </a:r>
          </a:p>
          <a:p>
            <a:pPr>
              <a:buNone/>
            </a:pPr>
            <a:r>
              <a:rPr lang="fr-FR" sz="2600" dirty="0"/>
              <a:t>	et à la Citoyenneté (C.E.S.C.)</a:t>
            </a:r>
          </a:p>
        </p:txBody>
      </p:sp>
      <p:sp>
        <p:nvSpPr>
          <p:cNvPr id="4" name="Titre 1"/>
          <p:cNvSpPr>
            <a:spLocks noGrp="1"/>
          </p:cNvSpPr>
          <p:nvPr>
            <p:ph type="title"/>
          </p:nvPr>
        </p:nvSpPr>
        <p:spPr/>
        <p:txBody>
          <a:bodyPr>
            <a:normAutofit/>
          </a:bodyPr>
          <a:lstStyle/>
          <a:p>
            <a:r>
              <a:rPr lang="fr-FR" sz="5400" b="1" dirty="0">
                <a:latin typeface="Chiller" pitchFamily="82" charset="0"/>
              </a:rPr>
              <a:t>Les différentes instances</a:t>
            </a:r>
          </a:p>
        </p:txBody>
      </p:sp>
      <p:pic>
        <p:nvPicPr>
          <p:cNvPr id="14338" name="Picture 2" descr="http://www.ulmann.com/pics_bdd/contenu_fr_visuel/1225814674_tableau-noir-pivotant.jpg"/>
          <p:cNvPicPr>
            <a:picLocks noChangeAspect="1" noChangeArrowheads="1"/>
          </p:cNvPicPr>
          <p:nvPr/>
        </p:nvPicPr>
        <p:blipFill>
          <a:blip r:embed="rId2" cstate="print"/>
          <a:srcRect/>
          <a:stretch>
            <a:fillRect/>
          </a:stretch>
        </p:blipFill>
        <p:spPr bwMode="auto">
          <a:xfrm>
            <a:off x="6084168" y="2564904"/>
            <a:ext cx="2613191" cy="324036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800" b="1" dirty="0">
                <a:latin typeface="Chiller" pitchFamily="82" charset="0"/>
              </a:rPr>
              <a:t>Le Conseil d’Administration, sa composition</a:t>
            </a:r>
          </a:p>
        </p:txBody>
      </p:sp>
      <p:sp>
        <p:nvSpPr>
          <p:cNvPr id="3" name="Espace réservé du contenu 2"/>
          <p:cNvSpPr>
            <a:spLocks noGrp="1"/>
          </p:cNvSpPr>
          <p:nvPr>
            <p:ph sz="half" idx="1"/>
          </p:nvPr>
        </p:nvSpPr>
        <p:spPr>
          <a:xfrm>
            <a:off x="467544" y="1556792"/>
            <a:ext cx="3888432" cy="4525963"/>
          </a:xfrm>
        </p:spPr>
        <p:txBody>
          <a:bodyPr>
            <a:normAutofit fontScale="85000" lnSpcReduction="10000"/>
          </a:bodyPr>
          <a:lstStyle/>
          <a:p>
            <a:r>
              <a:rPr lang="fr-FR" b="1" i="1" dirty="0"/>
              <a:t>Membres de droit</a:t>
            </a:r>
          </a:p>
          <a:p>
            <a:pPr>
              <a:buNone/>
            </a:pPr>
            <a:r>
              <a:rPr lang="fr-FR" dirty="0"/>
              <a:t>Le </a:t>
            </a:r>
            <a:r>
              <a:rPr lang="fr-FR" dirty="0" smtClean="0"/>
              <a:t>Proviseur</a:t>
            </a:r>
            <a:endParaRPr lang="fr-FR" dirty="0"/>
          </a:p>
          <a:p>
            <a:pPr>
              <a:buNone/>
            </a:pPr>
            <a:r>
              <a:rPr lang="fr-FR" dirty="0"/>
              <a:t>Le </a:t>
            </a:r>
            <a:r>
              <a:rPr lang="fr-FR" dirty="0" smtClean="0"/>
              <a:t>Proviseur-Adjoint</a:t>
            </a:r>
            <a:endParaRPr lang="fr-FR" dirty="0"/>
          </a:p>
          <a:p>
            <a:pPr>
              <a:buNone/>
            </a:pPr>
            <a:r>
              <a:rPr lang="fr-FR" dirty="0"/>
              <a:t>Le Gestionnaire</a:t>
            </a:r>
          </a:p>
          <a:p>
            <a:pPr marL="0" indent="0">
              <a:buNone/>
            </a:pPr>
            <a:r>
              <a:rPr lang="fr-FR" dirty="0"/>
              <a:t>Le Conseiller Principal d’Education (C.P.E.)</a:t>
            </a:r>
          </a:p>
          <a:p>
            <a:pPr>
              <a:buNone/>
            </a:pPr>
            <a:endParaRPr lang="fr-FR" dirty="0"/>
          </a:p>
          <a:p>
            <a:r>
              <a:rPr lang="fr-FR" b="1" i="1" dirty="0"/>
              <a:t>Personnel qualifié</a:t>
            </a:r>
          </a:p>
          <a:p>
            <a:pPr marL="0" indent="0">
              <a:buNone/>
            </a:pPr>
            <a:r>
              <a:rPr lang="fr-FR" dirty="0"/>
              <a:t>Le Représentant du Conservatoire</a:t>
            </a:r>
          </a:p>
        </p:txBody>
      </p:sp>
      <p:sp>
        <p:nvSpPr>
          <p:cNvPr id="4" name="Espace réservé du contenu 3"/>
          <p:cNvSpPr>
            <a:spLocks noGrp="1"/>
          </p:cNvSpPr>
          <p:nvPr>
            <p:ph sz="half" idx="2"/>
          </p:nvPr>
        </p:nvSpPr>
        <p:spPr>
          <a:xfrm>
            <a:off x="4644008" y="1600200"/>
            <a:ext cx="4104456" cy="4525963"/>
          </a:xfrm>
        </p:spPr>
        <p:txBody>
          <a:bodyPr>
            <a:normAutofit fontScale="85000" lnSpcReduction="10000"/>
          </a:bodyPr>
          <a:lstStyle/>
          <a:p>
            <a:r>
              <a:rPr lang="fr-FR" b="1" i="1" dirty="0"/>
              <a:t>Membres élus</a:t>
            </a:r>
          </a:p>
          <a:p>
            <a:pPr>
              <a:buNone/>
            </a:pPr>
            <a:r>
              <a:rPr lang="fr-FR" dirty="0"/>
              <a:t>Des Professeurs </a:t>
            </a:r>
          </a:p>
          <a:p>
            <a:pPr marL="0" indent="0">
              <a:buNone/>
            </a:pPr>
            <a:r>
              <a:rPr lang="fr-FR" dirty="0"/>
              <a:t>Des Personnels administratifs, sociaux, de santé, d’entretien… </a:t>
            </a:r>
          </a:p>
          <a:p>
            <a:pPr>
              <a:buNone/>
            </a:pPr>
            <a:r>
              <a:rPr lang="fr-FR" dirty="0"/>
              <a:t>Des Elèves </a:t>
            </a:r>
          </a:p>
          <a:p>
            <a:pPr>
              <a:buNone/>
            </a:pPr>
            <a:r>
              <a:rPr lang="fr-FR" dirty="0"/>
              <a:t>Des Parents </a:t>
            </a:r>
          </a:p>
          <a:p>
            <a:pPr>
              <a:buNone/>
            </a:pPr>
            <a:endParaRPr lang="fr-FR" dirty="0"/>
          </a:p>
          <a:p>
            <a:r>
              <a:rPr lang="fr-FR" b="1" i="1" dirty="0"/>
              <a:t>Représentants</a:t>
            </a:r>
          </a:p>
          <a:p>
            <a:pPr>
              <a:buNone/>
            </a:pPr>
            <a:r>
              <a:rPr lang="fr-FR" dirty="0"/>
              <a:t>De la commune </a:t>
            </a:r>
          </a:p>
          <a:p>
            <a:pPr marL="0" indent="0">
              <a:buNone/>
            </a:pPr>
            <a:r>
              <a:rPr lang="fr-FR" dirty="0"/>
              <a:t>De la collectivité de rattachement </a:t>
            </a:r>
          </a:p>
          <a:p>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atin typeface="Chiller" pitchFamily="82" charset="0"/>
              </a:rPr>
              <a:t>Le Conseil d’Administration, son rôle</a:t>
            </a:r>
            <a:endParaRPr lang="fr-FR" dirty="0"/>
          </a:p>
        </p:txBody>
      </p:sp>
      <p:sp>
        <p:nvSpPr>
          <p:cNvPr id="3" name="ZoneTexte 2"/>
          <p:cNvSpPr txBox="1"/>
          <p:nvPr/>
        </p:nvSpPr>
        <p:spPr>
          <a:xfrm>
            <a:off x="827584" y="2276872"/>
            <a:ext cx="7488832" cy="3693319"/>
          </a:xfrm>
          <a:prstGeom prst="rect">
            <a:avLst/>
          </a:prstGeom>
          <a:noFill/>
        </p:spPr>
        <p:txBody>
          <a:bodyPr wrap="square" rtlCol="0">
            <a:spAutoFit/>
          </a:bodyPr>
          <a:lstStyle/>
          <a:p>
            <a:pPr algn="r"/>
            <a:r>
              <a:rPr lang="fr-FR" sz="2600" dirty="0"/>
              <a:t>Sur proposition du Chef d’Etablissement , il vote :</a:t>
            </a:r>
          </a:p>
          <a:p>
            <a:pPr algn="r"/>
            <a:r>
              <a:rPr lang="fr-FR" sz="2600" dirty="0"/>
              <a:t>Le Projet  d’établissement</a:t>
            </a:r>
          </a:p>
          <a:p>
            <a:pPr algn="r"/>
            <a:r>
              <a:rPr lang="fr-FR" sz="2600" dirty="0"/>
              <a:t>Le budget</a:t>
            </a:r>
          </a:p>
          <a:p>
            <a:pPr algn="r"/>
            <a:r>
              <a:rPr lang="fr-FR" sz="2600" dirty="0"/>
              <a:t>Le règlement intérieur</a:t>
            </a:r>
          </a:p>
          <a:p>
            <a:pPr algn="r"/>
            <a:r>
              <a:rPr lang="fr-FR" sz="2600" dirty="0"/>
              <a:t>La Dotation Horaire Globalisée </a:t>
            </a:r>
          </a:p>
          <a:p>
            <a:pPr algn="r"/>
            <a:r>
              <a:rPr lang="fr-FR" sz="2600" dirty="0"/>
              <a:t>(D.H.G.)</a:t>
            </a:r>
          </a:p>
          <a:p>
            <a:pPr algn="r"/>
            <a:r>
              <a:rPr lang="fr-FR" sz="2600" dirty="0"/>
              <a:t>…</a:t>
            </a:r>
          </a:p>
          <a:p>
            <a:pPr algn="r"/>
            <a:endParaRPr lang="fr-FR" sz="2600" dirty="0"/>
          </a:p>
          <a:p>
            <a:pPr algn="r"/>
            <a:r>
              <a:rPr lang="fr-FR" sz="2600" dirty="0">
                <a:solidFill>
                  <a:srgbClr val="FF0000"/>
                </a:solidFill>
              </a:rPr>
              <a:t>Obligation de secret</a:t>
            </a:r>
          </a:p>
        </p:txBody>
      </p:sp>
      <p:pic>
        <p:nvPicPr>
          <p:cNvPr id="2050" name="Picture 2" descr="https://www.simpleasrefunds.co.nz/wp-content/uploads/stock-illustration-19804247-clipboard-and-checklist1.jpg"/>
          <p:cNvPicPr>
            <a:picLocks noChangeAspect="1" noChangeArrowheads="1"/>
          </p:cNvPicPr>
          <p:nvPr/>
        </p:nvPicPr>
        <p:blipFill>
          <a:blip r:embed="rId2" cstate="print"/>
          <a:srcRect/>
          <a:stretch>
            <a:fillRect/>
          </a:stretch>
        </p:blipFill>
        <p:spPr bwMode="auto">
          <a:xfrm>
            <a:off x="899593" y="2924944"/>
            <a:ext cx="2598936" cy="3115444"/>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39552" y="5013176"/>
            <a:ext cx="8229600" cy="1396751"/>
          </a:xfrm>
        </p:spPr>
        <p:txBody>
          <a:bodyPr>
            <a:noAutofit/>
          </a:bodyPr>
          <a:lstStyle/>
          <a:p>
            <a:r>
              <a:rPr lang="fr-FR" sz="2600" dirty="0"/>
              <a:t>Elle prépare les dossiers  et questions qui seront soumis à l’examen puis au vote du Conseil d’Administration.</a:t>
            </a:r>
          </a:p>
          <a:p>
            <a:r>
              <a:rPr lang="fr-FR" sz="2600" dirty="0">
                <a:solidFill>
                  <a:srgbClr val="FF0000"/>
                </a:solidFill>
              </a:rPr>
              <a:t>Obligation de secret</a:t>
            </a:r>
          </a:p>
        </p:txBody>
      </p:sp>
      <p:sp>
        <p:nvSpPr>
          <p:cNvPr id="4" name="Titre 1"/>
          <p:cNvSpPr>
            <a:spLocks noGrp="1"/>
          </p:cNvSpPr>
          <p:nvPr>
            <p:ph type="title"/>
          </p:nvPr>
        </p:nvSpPr>
        <p:spPr/>
        <p:txBody>
          <a:bodyPr>
            <a:normAutofit fontScale="90000"/>
          </a:bodyPr>
          <a:lstStyle/>
          <a:p>
            <a:r>
              <a:rPr lang="fr-FR" sz="5400" b="1" dirty="0">
                <a:latin typeface="Chiller" pitchFamily="82" charset="0"/>
              </a:rPr>
              <a:t>La Commission Permanente,</a:t>
            </a:r>
            <a:br>
              <a:rPr lang="fr-FR" sz="5400" b="1" dirty="0">
                <a:latin typeface="Chiller" pitchFamily="82" charset="0"/>
              </a:rPr>
            </a:br>
            <a:r>
              <a:rPr lang="fr-FR" sz="5400" b="1" dirty="0">
                <a:latin typeface="Chiller" pitchFamily="82" charset="0"/>
              </a:rPr>
              <a:t>sa composition et son rôle </a:t>
            </a:r>
          </a:p>
        </p:txBody>
      </p:sp>
      <p:sp>
        <p:nvSpPr>
          <p:cNvPr id="5" name="ZoneTexte 4"/>
          <p:cNvSpPr txBox="1"/>
          <p:nvPr/>
        </p:nvSpPr>
        <p:spPr>
          <a:xfrm>
            <a:off x="539552" y="1772816"/>
            <a:ext cx="5544616" cy="3293209"/>
          </a:xfrm>
          <a:prstGeom prst="rect">
            <a:avLst/>
          </a:prstGeom>
          <a:noFill/>
        </p:spPr>
        <p:txBody>
          <a:bodyPr wrap="square" rtlCol="0">
            <a:spAutoFit/>
          </a:bodyPr>
          <a:lstStyle/>
          <a:p>
            <a:pPr marL="265113" indent="-265113">
              <a:buFont typeface="Arial" pitchFamily="34" charset="0"/>
              <a:buChar char="•"/>
            </a:pPr>
            <a:r>
              <a:rPr lang="fr-FR" sz="2600" dirty="0"/>
              <a:t>Elle est composée du </a:t>
            </a:r>
            <a:r>
              <a:rPr lang="fr-FR" sz="2600" dirty="0" smtClean="0"/>
              <a:t>Proviseur, </a:t>
            </a:r>
            <a:r>
              <a:rPr lang="fr-FR" sz="2600" dirty="0"/>
              <a:t>de son Adjoint, du Gestionnaire, d’un représentant de la collectivité de rattachement, de professeurs, d’un personnel administratif ou social ou de santé ou d’entretien…, d’un représentant des élèves et de représentants des parents.</a:t>
            </a:r>
          </a:p>
        </p:txBody>
      </p:sp>
      <p:pic>
        <p:nvPicPr>
          <p:cNvPr id="20482" name="Picture 2" descr="Réunion d'affaires vue de dessus vecteur"/>
          <p:cNvPicPr>
            <a:picLocks noChangeAspect="1" noChangeArrowheads="1"/>
          </p:cNvPicPr>
          <p:nvPr/>
        </p:nvPicPr>
        <p:blipFill>
          <a:blip r:embed="rId2" cstate="print"/>
          <a:srcRect/>
          <a:stretch>
            <a:fillRect/>
          </a:stretch>
        </p:blipFill>
        <p:spPr bwMode="auto">
          <a:xfrm>
            <a:off x="6300192" y="1772816"/>
            <a:ext cx="2211338" cy="221133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800" b="1" dirty="0">
                <a:latin typeface="Chiller" pitchFamily="82" charset="0"/>
              </a:rPr>
              <a:t>La Commission Educative</a:t>
            </a:r>
          </a:p>
        </p:txBody>
      </p:sp>
      <p:sp>
        <p:nvSpPr>
          <p:cNvPr id="3" name="Espace réservé du contenu 2"/>
          <p:cNvSpPr>
            <a:spLocks noGrp="1"/>
          </p:cNvSpPr>
          <p:nvPr>
            <p:ph sz="half" idx="1"/>
          </p:nvPr>
        </p:nvSpPr>
        <p:spPr/>
        <p:txBody>
          <a:bodyPr>
            <a:normAutofit/>
          </a:bodyPr>
          <a:lstStyle/>
          <a:p>
            <a:r>
              <a:rPr lang="fr-FR" sz="2600" b="1" i="1" dirty="0"/>
              <a:t>Sa composition</a:t>
            </a:r>
          </a:p>
          <a:p>
            <a:pPr marL="0" indent="0">
              <a:buNone/>
            </a:pPr>
            <a:r>
              <a:rPr lang="fr-FR" sz="2600" dirty="0"/>
              <a:t>Le </a:t>
            </a:r>
            <a:r>
              <a:rPr lang="fr-FR" sz="2600" dirty="0" smtClean="0"/>
              <a:t>Proviseur ou </a:t>
            </a:r>
            <a:r>
              <a:rPr lang="fr-FR" sz="2600" dirty="0"/>
              <a:t>son Adjoint</a:t>
            </a:r>
          </a:p>
          <a:p>
            <a:pPr marL="0" indent="0">
              <a:buNone/>
            </a:pPr>
            <a:r>
              <a:rPr lang="fr-FR" sz="2600" dirty="0"/>
              <a:t>Des personnels de l’établissement dont au moins 1 professeur</a:t>
            </a:r>
          </a:p>
          <a:p>
            <a:pPr marL="0" indent="0">
              <a:buNone/>
            </a:pPr>
            <a:r>
              <a:rPr lang="fr-FR" sz="2600" dirty="0"/>
              <a:t>Au moins 1 parent d’élève</a:t>
            </a:r>
          </a:p>
        </p:txBody>
      </p:sp>
      <p:sp>
        <p:nvSpPr>
          <p:cNvPr id="4" name="Espace réservé du contenu 3"/>
          <p:cNvSpPr>
            <a:spLocks noGrp="1"/>
          </p:cNvSpPr>
          <p:nvPr>
            <p:ph sz="half" idx="2"/>
          </p:nvPr>
        </p:nvSpPr>
        <p:spPr>
          <a:xfrm>
            <a:off x="4648200" y="1600200"/>
            <a:ext cx="4038600" cy="4781127"/>
          </a:xfrm>
        </p:spPr>
        <p:txBody>
          <a:bodyPr>
            <a:normAutofit/>
          </a:bodyPr>
          <a:lstStyle/>
          <a:p>
            <a:r>
              <a:rPr lang="fr-FR" sz="2600" b="1" i="1" dirty="0"/>
              <a:t>Son rôle</a:t>
            </a:r>
          </a:p>
          <a:p>
            <a:pPr marL="0" indent="0">
              <a:buNone/>
            </a:pPr>
            <a:r>
              <a:rPr lang="fr-FR" sz="2600" dirty="0"/>
              <a:t>Examiner la situation d’un élève dont le comportement est inadapté aux règles de vie de l’établissement.</a:t>
            </a:r>
          </a:p>
          <a:p>
            <a:pPr marL="0" indent="0">
              <a:buNone/>
            </a:pPr>
            <a:r>
              <a:rPr lang="fr-FR" sz="2600" dirty="0"/>
              <a:t>Chercher à apporter une réponse éducative et personnalisée.</a:t>
            </a:r>
          </a:p>
          <a:p>
            <a:pPr marL="0" indent="0">
              <a:buNone/>
            </a:pPr>
            <a:endParaRPr lang="fr-FR" sz="2600" dirty="0"/>
          </a:p>
          <a:p>
            <a:pPr marL="0" indent="0">
              <a:buNone/>
            </a:pPr>
            <a:r>
              <a:rPr lang="fr-FR" sz="2600" dirty="0">
                <a:solidFill>
                  <a:srgbClr val="FF0000"/>
                </a:solidFill>
              </a:rPr>
              <a:t>Obligation de secret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800" b="1" dirty="0">
                <a:latin typeface="Chiller" pitchFamily="82" charset="0"/>
              </a:rPr>
              <a:t>Le Conseil de Discipline</a:t>
            </a:r>
          </a:p>
        </p:txBody>
      </p:sp>
      <p:sp>
        <p:nvSpPr>
          <p:cNvPr id="3" name="Espace réservé du contenu 2"/>
          <p:cNvSpPr>
            <a:spLocks noGrp="1"/>
          </p:cNvSpPr>
          <p:nvPr>
            <p:ph sz="half" idx="1"/>
          </p:nvPr>
        </p:nvSpPr>
        <p:spPr>
          <a:xfrm>
            <a:off x="323528" y="1628800"/>
            <a:ext cx="4258816" cy="4637112"/>
          </a:xfrm>
        </p:spPr>
        <p:txBody>
          <a:bodyPr>
            <a:noAutofit/>
          </a:bodyPr>
          <a:lstStyle/>
          <a:p>
            <a:r>
              <a:rPr lang="fr-FR" sz="2600" b="1" i="1" dirty="0"/>
              <a:t>Sa composition</a:t>
            </a:r>
          </a:p>
          <a:p>
            <a:pPr marL="0" indent="0">
              <a:buNone/>
            </a:pPr>
            <a:r>
              <a:rPr lang="fr-FR" sz="2600" dirty="0"/>
              <a:t>Le </a:t>
            </a:r>
            <a:r>
              <a:rPr lang="fr-FR" sz="2600" dirty="0" smtClean="0"/>
              <a:t>Proviseur, </a:t>
            </a:r>
            <a:r>
              <a:rPr lang="fr-FR" sz="2600" dirty="0"/>
              <a:t>son Adjoint, le C.P.E., le Gestionnaire, des représentants des professeurs, un représentant du personnel administratif ou social ou de santé ou d’entretien…, des  représentants des élèves et des représentants des parents (tous membres élus du C.A.)</a:t>
            </a:r>
          </a:p>
        </p:txBody>
      </p:sp>
      <p:sp>
        <p:nvSpPr>
          <p:cNvPr id="4" name="Espace réservé du contenu 3"/>
          <p:cNvSpPr>
            <a:spLocks noGrp="1"/>
          </p:cNvSpPr>
          <p:nvPr>
            <p:ph sz="half" idx="2"/>
          </p:nvPr>
        </p:nvSpPr>
        <p:spPr>
          <a:xfrm>
            <a:off x="4860032" y="1556792"/>
            <a:ext cx="4038600" cy="3340967"/>
          </a:xfrm>
        </p:spPr>
        <p:txBody>
          <a:bodyPr>
            <a:noAutofit/>
          </a:bodyPr>
          <a:lstStyle/>
          <a:p>
            <a:r>
              <a:rPr lang="fr-FR" sz="2600" b="1" i="1" dirty="0"/>
              <a:t>Son rôle</a:t>
            </a:r>
          </a:p>
          <a:p>
            <a:pPr marL="0" indent="0">
              <a:buNone/>
            </a:pPr>
            <a:r>
              <a:rPr lang="fr-FR" sz="2600" dirty="0"/>
              <a:t>Il énonce une sanction disciplinaire à l'encontre d'un élève qui a commis une faute .</a:t>
            </a:r>
          </a:p>
          <a:p>
            <a:pPr marL="0" indent="0">
              <a:buNone/>
            </a:pPr>
            <a:endParaRPr lang="fr-FR" sz="2600" dirty="0"/>
          </a:p>
          <a:p>
            <a:pPr marL="0" indent="0">
              <a:buNone/>
            </a:pPr>
            <a:r>
              <a:rPr lang="fr-FR" sz="2600" dirty="0">
                <a:solidFill>
                  <a:srgbClr val="FF0000"/>
                </a:solidFill>
              </a:rPr>
              <a:t>Obligation de secret</a:t>
            </a:r>
          </a:p>
        </p:txBody>
      </p:sp>
      <p:sp>
        <p:nvSpPr>
          <p:cNvPr id="1028" name="AutoShape 4" descr="Résultat de recherche d'images pour &quot;illustration d'une table réuni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030" name="AutoShape 6" descr="Résultat de recherche d'images pour &quot;dessin d'une réunion&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098" name="AutoShape 2" descr="Résultat de recherche d'images pour &quot;image clipart panneau dange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099" name="Picture 3" descr="C:\Users\flo\AppData\Local\Microsoft\Windows\Temporary Internet Files\Content.IE5\GZKDKEHK\556px-Mauritius_Road_Signs_-_Warning_Sign_-_Other_dangers.svg[1].png"/>
          <p:cNvPicPr>
            <a:picLocks noChangeAspect="1" noChangeArrowheads="1"/>
          </p:cNvPicPr>
          <p:nvPr/>
        </p:nvPicPr>
        <p:blipFill>
          <a:blip r:embed="rId2" cstate="print"/>
          <a:srcRect/>
          <a:stretch>
            <a:fillRect/>
          </a:stretch>
        </p:blipFill>
        <p:spPr bwMode="auto">
          <a:xfrm>
            <a:off x="5004048" y="4941168"/>
            <a:ext cx="1584176" cy="139897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4800" b="1" dirty="0">
                <a:latin typeface="Chiller" pitchFamily="82" charset="0"/>
              </a:rPr>
              <a:t>Le Conseil de Classe</a:t>
            </a:r>
          </a:p>
        </p:txBody>
      </p:sp>
      <p:sp>
        <p:nvSpPr>
          <p:cNvPr id="3" name="Espace réservé du contenu 2"/>
          <p:cNvSpPr>
            <a:spLocks noGrp="1"/>
          </p:cNvSpPr>
          <p:nvPr>
            <p:ph sz="half" idx="1"/>
          </p:nvPr>
        </p:nvSpPr>
        <p:spPr/>
        <p:txBody>
          <a:bodyPr>
            <a:normAutofit/>
          </a:bodyPr>
          <a:lstStyle/>
          <a:p>
            <a:r>
              <a:rPr lang="fr-FR" sz="2600" b="1" i="1" dirty="0"/>
              <a:t>Sa composition</a:t>
            </a:r>
          </a:p>
        </p:txBody>
      </p:sp>
      <p:sp>
        <p:nvSpPr>
          <p:cNvPr id="4" name="Espace réservé du contenu 3"/>
          <p:cNvSpPr>
            <a:spLocks noGrp="1"/>
          </p:cNvSpPr>
          <p:nvPr>
            <p:ph sz="half" idx="2"/>
          </p:nvPr>
        </p:nvSpPr>
        <p:spPr>
          <a:xfrm>
            <a:off x="5105400" y="1628800"/>
            <a:ext cx="4038600" cy="4525963"/>
          </a:xfrm>
        </p:spPr>
        <p:txBody>
          <a:bodyPr>
            <a:normAutofit/>
          </a:bodyPr>
          <a:lstStyle/>
          <a:p>
            <a:r>
              <a:rPr lang="fr-FR" sz="2600" b="1" i="1" dirty="0"/>
              <a:t>Son rôle</a:t>
            </a:r>
          </a:p>
          <a:p>
            <a:pPr marL="0" indent="0">
              <a:buNone/>
            </a:pPr>
            <a:r>
              <a:rPr lang="fr-FR" sz="2600" dirty="0"/>
              <a:t>Dresser un bilan périodique sur chaque élève.</a:t>
            </a:r>
          </a:p>
          <a:p>
            <a:pPr marL="0" indent="0">
              <a:buNone/>
            </a:pPr>
            <a:r>
              <a:rPr lang="fr-FR" sz="2600" dirty="0"/>
              <a:t>Conseiller dans le travail et la poursuite d’études.</a:t>
            </a:r>
          </a:p>
          <a:p>
            <a:pPr marL="0" indent="0">
              <a:buNone/>
            </a:pPr>
            <a:r>
              <a:rPr lang="fr-FR" sz="2600" dirty="0"/>
              <a:t>Prononcer des récompenses (encouragements, compliments, félicitations)  ou mises en garde (travail, comportement).</a:t>
            </a:r>
          </a:p>
        </p:txBody>
      </p:sp>
      <p:pic>
        <p:nvPicPr>
          <p:cNvPr id="1026" name="Picture 2" descr="http://fcpecollegepilatrederozier.c.f.f.unblog.fr/files/2007/09/conseil_de_classe.jpg"/>
          <p:cNvPicPr>
            <a:picLocks noChangeAspect="1" noChangeArrowheads="1"/>
          </p:cNvPicPr>
          <p:nvPr/>
        </p:nvPicPr>
        <p:blipFill>
          <a:blip r:embed="rId2" cstate="print"/>
          <a:srcRect/>
          <a:stretch>
            <a:fillRect/>
          </a:stretch>
        </p:blipFill>
        <p:spPr bwMode="auto">
          <a:xfrm>
            <a:off x="0" y="2276871"/>
            <a:ext cx="5015778" cy="400259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274638"/>
            <a:ext cx="8280920" cy="1143000"/>
          </a:xfrm>
        </p:spPr>
        <p:txBody>
          <a:bodyPr>
            <a:normAutofit fontScale="90000"/>
          </a:bodyPr>
          <a:lstStyle/>
          <a:p>
            <a:r>
              <a:rPr lang="fr-FR" b="1" dirty="0">
                <a:latin typeface="Chiller" pitchFamily="82" charset="0"/>
              </a:rPr>
              <a:t>La Commission d’Education à la Santé </a:t>
            </a:r>
            <a:br>
              <a:rPr lang="fr-FR" b="1" dirty="0">
                <a:latin typeface="Chiller" pitchFamily="82" charset="0"/>
              </a:rPr>
            </a:br>
            <a:r>
              <a:rPr lang="fr-FR" b="1" dirty="0">
                <a:latin typeface="Chiller" pitchFamily="82" charset="0"/>
              </a:rPr>
              <a:t>et la Citoyenneté (C.E.S.C.)</a:t>
            </a:r>
            <a:endParaRPr lang="fr-FR" dirty="0"/>
          </a:p>
        </p:txBody>
      </p:sp>
      <p:sp>
        <p:nvSpPr>
          <p:cNvPr id="5" name="Espace réservé du contenu 2"/>
          <p:cNvSpPr txBox="1">
            <a:spLocks/>
          </p:cNvSpPr>
          <p:nvPr/>
        </p:nvSpPr>
        <p:spPr>
          <a:xfrm>
            <a:off x="251520" y="2060848"/>
            <a:ext cx="4258816" cy="4248472"/>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600" b="1" i="1" strike="noStrike" kern="1200" cap="none" spc="0" normalizeH="0" baseline="0" noProof="0" dirty="0">
                <a:ln>
                  <a:noFill/>
                </a:ln>
                <a:solidFill>
                  <a:schemeClr val="tx1"/>
                </a:solidFill>
                <a:effectLst/>
                <a:uLnTx/>
                <a:uFillTx/>
                <a:latin typeface="+mn-lt"/>
                <a:ea typeface="+mn-ea"/>
                <a:cs typeface="+mn-cs"/>
              </a:rPr>
              <a:t>Sa composition</a:t>
            </a:r>
          </a:p>
          <a:p>
            <a:pPr>
              <a:spcBef>
                <a:spcPts val="624"/>
              </a:spcBef>
            </a:pPr>
            <a:r>
              <a:rPr kumimoji="0" lang="fr-FR" sz="2600" b="0" i="0" u="none" strike="noStrike" kern="1200" cap="none" spc="0" normalizeH="0" baseline="0" noProof="0" dirty="0">
                <a:ln>
                  <a:noFill/>
                </a:ln>
                <a:solidFill>
                  <a:schemeClr val="tx1"/>
                </a:solidFill>
                <a:effectLst/>
                <a:uLnTx/>
                <a:uFillTx/>
                <a:latin typeface="+mn-lt"/>
                <a:ea typeface="+mn-ea"/>
                <a:cs typeface="+mn-cs"/>
              </a:rPr>
              <a:t>Le </a:t>
            </a:r>
            <a:r>
              <a:rPr kumimoji="0" lang="fr-FR" sz="2600" b="0" i="0" u="none" strike="noStrike" kern="1200" cap="none" spc="0" normalizeH="0" baseline="0" noProof="0" dirty="0" smtClean="0">
                <a:ln>
                  <a:noFill/>
                </a:ln>
                <a:solidFill>
                  <a:schemeClr val="tx1"/>
                </a:solidFill>
                <a:effectLst/>
                <a:uLnTx/>
                <a:uFillTx/>
                <a:latin typeface="+mn-lt"/>
                <a:ea typeface="+mn-ea"/>
                <a:cs typeface="+mn-cs"/>
              </a:rPr>
              <a:t>Proviseur, </a:t>
            </a:r>
            <a:r>
              <a:rPr kumimoji="0" lang="fr-FR" sz="2600" b="0" i="0" u="none" strike="noStrike" kern="1200" cap="none" spc="0" normalizeH="0" baseline="0" noProof="0" dirty="0">
                <a:ln>
                  <a:noFill/>
                </a:ln>
                <a:solidFill>
                  <a:schemeClr val="tx1"/>
                </a:solidFill>
                <a:effectLst/>
                <a:uLnTx/>
                <a:uFillTx/>
                <a:latin typeface="+mn-lt"/>
                <a:ea typeface="+mn-ea"/>
                <a:cs typeface="+mn-cs"/>
              </a:rPr>
              <a:t>le </a:t>
            </a:r>
            <a:r>
              <a:rPr lang="fr-FR" sz="2600" noProof="0" dirty="0"/>
              <a:t>C.P.E.</a:t>
            </a:r>
            <a:r>
              <a:rPr lang="fr-FR" sz="2600" dirty="0"/>
              <a:t>, des représentants du personnel social et de santé, des</a:t>
            </a:r>
          </a:p>
          <a:p>
            <a:r>
              <a:rPr lang="fr-FR" sz="2600" dirty="0"/>
              <a:t>représentants des professeurs, de la commune et de la collectivité de rattachement, des élèves et des parents</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Espace réservé du contenu 2"/>
          <p:cNvSpPr txBox="1">
            <a:spLocks/>
          </p:cNvSpPr>
          <p:nvPr/>
        </p:nvSpPr>
        <p:spPr>
          <a:xfrm>
            <a:off x="4283968" y="2060848"/>
            <a:ext cx="4860032" cy="4320480"/>
          </a:xfrm>
          <a:prstGeom prst="rect">
            <a:avLst/>
          </a:prstGeom>
        </p:spPr>
        <p:txBody>
          <a:bodyPr>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fr-FR" sz="2600" b="1" i="1" strike="noStrike" kern="1200" cap="none" spc="0" normalizeH="0" baseline="0" noProof="0" dirty="0">
                <a:ln>
                  <a:noFill/>
                </a:ln>
                <a:solidFill>
                  <a:schemeClr val="tx1"/>
                </a:solidFill>
                <a:effectLst/>
                <a:uLnTx/>
                <a:uFillTx/>
                <a:latin typeface="+mn-lt"/>
                <a:ea typeface="+mn-ea"/>
                <a:cs typeface="+mn-cs"/>
              </a:rPr>
              <a:t>Ses</a:t>
            </a:r>
            <a:r>
              <a:rPr kumimoji="0" lang="fr-FR" sz="2600" b="1" i="1" strike="noStrike" kern="1200" cap="none" spc="0" normalizeH="0" noProof="0" dirty="0">
                <a:ln>
                  <a:noFill/>
                </a:ln>
                <a:solidFill>
                  <a:schemeClr val="tx1"/>
                </a:solidFill>
                <a:effectLst/>
                <a:uLnTx/>
                <a:uFillTx/>
                <a:latin typeface="+mn-lt"/>
                <a:ea typeface="+mn-ea"/>
                <a:cs typeface="+mn-cs"/>
              </a:rPr>
              <a:t> missions</a:t>
            </a:r>
            <a:endParaRPr kumimoji="0" lang="fr-FR" sz="2600" b="1" i="1" strike="noStrike" kern="1200" cap="none" spc="0" normalizeH="0" baseline="0" noProof="0" dirty="0">
              <a:ln>
                <a:noFill/>
              </a:ln>
              <a:solidFill>
                <a:schemeClr val="tx1"/>
              </a:solidFill>
              <a:effectLst/>
              <a:uLnTx/>
              <a:uFillTx/>
              <a:latin typeface="+mn-lt"/>
              <a:ea typeface="+mn-ea"/>
              <a:cs typeface="+mn-cs"/>
            </a:endParaRPr>
          </a:p>
          <a:p>
            <a:pPr>
              <a:spcBef>
                <a:spcPts val="624"/>
              </a:spcBef>
            </a:pPr>
            <a:r>
              <a:rPr lang="fr-FR" sz="2600" dirty="0"/>
              <a:t>Organiser des activités de prévention dans le domaine de la santé et de la citoyenneté.</a:t>
            </a:r>
          </a:p>
          <a:p>
            <a:pPr>
              <a:spcBef>
                <a:spcPts val="624"/>
              </a:spcBef>
            </a:pPr>
            <a:r>
              <a:rPr lang="fr-FR" sz="2600" dirty="0"/>
              <a:t>Rencontrer des professionnels et des associations.</a:t>
            </a:r>
          </a:p>
          <a:p>
            <a:pPr>
              <a:spcBef>
                <a:spcPts val="624"/>
              </a:spcBef>
            </a:pPr>
            <a:endParaRPr lang="fr-FR" sz="2600" dirty="0"/>
          </a:p>
          <a:p>
            <a:pPr>
              <a:spcBef>
                <a:spcPts val="624"/>
              </a:spcBef>
            </a:pPr>
            <a:endParaRPr lang="fr-FR" sz="2600" dirty="0"/>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fr-FR"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3074" name="Picture 2" descr="http://www.editions-tissot.fr/resource/psi/aff/150/PSI-P02C3F040_010.png"/>
          <p:cNvPicPr>
            <a:picLocks noChangeAspect="1" noChangeArrowheads="1"/>
          </p:cNvPicPr>
          <p:nvPr/>
        </p:nvPicPr>
        <p:blipFill>
          <a:blip r:embed="rId2" cstate="print"/>
          <a:srcRect/>
          <a:stretch>
            <a:fillRect/>
          </a:stretch>
        </p:blipFill>
        <p:spPr bwMode="auto">
          <a:xfrm>
            <a:off x="6228184" y="4758748"/>
            <a:ext cx="2502077" cy="1768134"/>
          </a:xfrm>
          <a:prstGeom prst="rect">
            <a:avLst/>
          </a:prstGeom>
          <a:noFill/>
        </p:spPr>
      </p:pic>
      <p:pic>
        <p:nvPicPr>
          <p:cNvPr id="3076" name="Picture 4" descr="Time For Prevention Concept"/>
          <p:cNvPicPr>
            <a:picLocks noChangeAspect="1" noChangeArrowheads="1"/>
          </p:cNvPicPr>
          <p:nvPr/>
        </p:nvPicPr>
        <p:blipFill>
          <a:blip r:embed="rId3" cstate="print"/>
          <a:srcRect/>
          <a:stretch>
            <a:fillRect/>
          </a:stretch>
        </p:blipFill>
        <p:spPr bwMode="auto">
          <a:xfrm>
            <a:off x="4716016" y="5157192"/>
            <a:ext cx="1524000" cy="1076326"/>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429</Words>
  <Application>Microsoft Office PowerPoint</Application>
  <PresentationFormat>Affichage à l'écran (4:3)</PresentationFormat>
  <Paragraphs>72</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Thème Office</vt:lpstr>
      <vt:lpstr>Les instances du Lycée</vt:lpstr>
      <vt:lpstr>Les différentes instances</vt:lpstr>
      <vt:lpstr>Le Conseil d’Administration, sa composition</vt:lpstr>
      <vt:lpstr>Le Conseil d’Administration, son rôle</vt:lpstr>
      <vt:lpstr>La Commission Permanente, sa composition et son rôle </vt:lpstr>
      <vt:lpstr>La Commission Educative</vt:lpstr>
      <vt:lpstr>Le Conseil de Discipline</vt:lpstr>
      <vt:lpstr>Le Conseil de Classe</vt:lpstr>
      <vt:lpstr>La Commission d’Education à la Santé  et la Citoyenneté (C.E.S.C.)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instances du collège</dc:title>
  <dc:creator>flo</dc:creator>
  <cp:lastModifiedBy>florence</cp:lastModifiedBy>
  <cp:revision>42</cp:revision>
  <cp:lastPrinted>2016-09-12T07:37:52Z</cp:lastPrinted>
  <dcterms:created xsi:type="dcterms:W3CDTF">2015-08-27T16:15:53Z</dcterms:created>
  <dcterms:modified xsi:type="dcterms:W3CDTF">2018-09-16T17:48:31Z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97e4f81-4b1c-4a3a-b237-8636707719dc_Enabled">
    <vt:lpwstr>True</vt:lpwstr>
  </property>
  <property fmtid="{D5CDD505-2E9C-101B-9397-08002B2CF9AE}" pid="3" name="MSIP_Label_797e4f81-4b1c-4a3a-b237-8636707719dc_SiteId">
    <vt:lpwstr>d5bb6d35-8a82-4329-b49a-5030bd6497ab</vt:lpwstr>
  </property>
  <property fmtid="{D5CDD505-2E9C-101B-9397-08002B2CF9AE}" pid="4" name="MSIP_Label_797e4f81-4b1c-4a3a-b237-8636707719dc_Owner">
    <vt:lpwstr>florence.wartelle@natixis.com</vt:lpwstr>
  </property>
  <property fmtid="{D5CDD505-2E9C-101B-9397-08002B2CF9AE}" pid="5" name="MSIP_Label_797e4f81-4b1c-4a3a-b237-8636707719dc_SetDate">
    <vt:lpwstr>2018-09-11T13:00:29.2767716Z</vt:lpwstr>
  </property>
  <property fmtid="{D5CDD505-2E9C-101B-9397-08002B2CF9AE}" pid="6" name="MSIP_Label_797e4f81-4b1c-4a3a-b237-8636707719dc_Name">
    <vt:lpwstr>C2 - Internal Natixis</vt:lpwstr>
  </property>
  <property fmtid="{D5CDD505-2E9C-101B-9397-08002B2CF9AE}" pid="7" name="MSIP_Label_797e4f81-4b1c-4a3a-b237-8636707719dc_Application">
    <vt:lpwstr>Microsoft Azure Information Protection</vt:lpwstr>
  </property>
  <property fmtid="{D5CDD505-2E9C-101B-9397-08002B2CF9AE}" pid="8" name="MSIP_Label_797e4f81-4b1c-4a3a-b237-8636707719dc_Extended_MSFT_Method">
    <vt:lpwstr>Automatic</vt:lpwstr>
  </property>
  <property fmtid="{D5CDD505-2E9C-101B-9397-08002B2CF9AE}" pid="9" name="Sensitivity">
    <vt:lpwstr>C2 - Internal Natixis</vt:lpwstr>
  </property>
</Properties>
</file>