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56" r:id="rId3"/>
    <p:sldId id="258" r:id="rId4"/>
    <p:sldId id="259" r:id="rId5"/>
    <p:sldId id="257" r:id="rId6"/>
    <p:sldId id="266" r:id="rId7"/>
    <p:sldId id="260" r:id="rId8"/>
    <p:sldId id="262" r:id="rId9"/>
    <p:sldId id="261" r:id="rId10"/>
    <p:sldId id="267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1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5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B5BD196-A2DE-49A5-8445-605F76019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2782486"/>
            <a:ext cx="8610600" cy="1293028"/>
          </a:xfrm>
        </p:spPr>
        <p:txBody>
          <a:bodyPr/>
          <a:lstStyle/>
          <a:p>
            <a:pPr algn="ctr"/>
            <a:r>
              <a:rPr lang="fr-FR" dirty="0"/>
              <a:t>Kieran et </a:t>
            </a:r>
            <a:r>
              <a:rPr lang="fr-FR" dirty="0" err="1"/>
              <a:t>yazid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1 STIA</a:t>
            </a:r>
          </a:p>
        </p:txBody>
      </p:sp>
    </p:spTree>
    <p:extLst>
      <p:ext uri="{BB962C8B-B14F-4D97-AF65-F5344CB8AC3E}">
        <p14:creationId xmlns="" xmlns:p14="http://schemas.microsoft.com/office/powerpoint/2010/main" val="26947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3A1B94C1-0DC8-4B6A-82F0-7B902FD97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EACEC8EC-0724-4E5D-B754-77A7E4CC3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2027766"/>
            <a:ext cx="10820400" cy="2802467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lgerian" panose="04020705040A02060702" pitchFamily="82" charset="0"/>
              </a:rPr>
              <a:t>Les comédiens</a:t>
            </a:r>
            <a:br>
              <a:rPr lang="fr-FR" dirty="0">
                <a:latin typeface="Algerian" panose="04020705040A02060702" pitchFamily="82" charset="0"/>
              </a:rPr>
            </a:br>
            <a:r>
              <a:rPr lang="fr-FR" dirty="0">
                <a:latin typeface="Algerian" panose="04020705040A02060702" pitchFamily="82" charset="0"/>
              </a:rPr>
              <a:t/>
            </a:r>
            <a:br>
              <a:rPr lang="fr-FR" dirty="0">
                <a:latin typeface="Algerian" panose="04020705040A02060702" pitchFamily="82" charset="0"/>
              </a:rPr>
            </a:br>
            <a:r>
              <a:rPr lang="fr-FR" dirty="0">
                <a:latin typeface="Algerian" panose="04020705040A02060702" pitchFamily="82" charset="0"/>
              </a:rPr>
              <a:t/>
            </a:r>
            <a:br>
              <a:rPr lang="fr-FR" dirty="0">
                <a:latin typeface="Algerian" panose="04020705040A02060702" pitchFamily="82" charset="0"/>
              </a:rPr>
            </a:br>
            <a:r>
              <a:rPr lang="fr-FR" dirty="0">
                <a:latin typeface="Algerian" panose="04020705040A02060702" pitchFamily="82" charset="0"/>
              </a:rPr>
              <a:t/>
            </a:r>
            <a:br>
              <a:rPr lang="fr-FR" dirty="0">
                <a:latin typeface="Algerian" panose="04020705040A02060702" pitchFamily="82" charset="0"/>
              </a:rPr>
            </a:br>
            <a:r>
              <a:rPr lang="fr-FR" dirty="0">
                <a:latin typeface="Algerian" panose="04020705040A02060702" pitchFamily="82" charset="0"/>
              </a:rPr>
              <a:t/>
            </a:r>
            <a:br>
              <a:rPr lang="fr-FR" dirty="0">
                <a:latin typeface="Algerian" panose="04020705040A02060702" pitchFamily="82" charset="0"/>
              </a:rPr>
            </a:br>
            <a:r>
              <a:rPr lang="fr-FR" dirty="0">
                <a:latin typeface="Algerian" panose="04020705040A02060702" pitchFamily="82" charset="0"/>
              </a:rPr>
              <a:t/>
            </a:r>
            <a:br>
              <a:rPr lang="fr-FR" dirty="0">
                <a:latin typeface="Algerian" panose="04020705040A02060702" pitchFamily="82" charset="0"/>
              </a:rPr>
            </a:br>
            <a:r>
              <a:rPr lang="fr-FR" dirty="0">
                <a:latin typeface="Algerian" panose="04020705040A02060702" pitchFamily="82" charset="0"/>
              </a:rPr>
              <a:t/>
            </a:r>
            <a:br>
              <a:rPr lang="fr-FR" dirty="0">
                <a:latin typeface="Algerian" panose="04020705040A02060702" pitchFamily="82" charset="0"/>
              </a:rPr>
            </a:br>
            <a:r>
              <a:rPr lang="fr-FR" cap="none" dirty="0">
                <a:latin typeface="Baskerville Old Face" panose="02020602080505020303" pitchFamily="18" charset="0"/>
              </a:rPr>
              <a:t>Nous avons appris que les comédiens n’avaient eu que 3 jours pour répéter la pièce dans ce théâtre. </a:t>
            </a:r>
            <a:br>
              <a:rPr lang="fr-FR" cap="none" dirty="0">
                <a:latin typeface="Baskerville Old Face" panose="02020602080505020303" pitchFamily="18" charset="0"/>
              </a:rPr>
            </a:br>
            <a:r>
              <a:rPr lang="fr-FR" cap="none" dirty="0">
                <a:latin typeface="Baskerville Old Face" panose="02020602080505020303" pitchFamily="18" charset="0"/>
              </a:rPr>
              <a:t/>
            </a:r>
            <a:br>
              <a:rPr lang="fr-FR" cap="none" dirty="0">
                <a:latin typeface="Baskerville Old Face" panose="02020602080505020303" pitchFamily="18" charset="0"/>
              </a:rPr>
            </a:br>
            <a:r>
              <a:rPr lang="fr-FR" cap="none" dirty="0">
                <a:latin typeface="Baskerville Old Face" panose="02020602080505020303" pitchFamily="18" charset="0"/>
              </a:rPr>
              <a:t>La pièce a déjà été jouée en 2004, 2011 et 2014 par la même troupe. </a:t>
            </a:r>
            <a:br>
              <a:rPr lang="fr-FR" cap="none" dirty="0">
                <a:latin typeface="Baskerville Old Face" panose="02020602080505020303" pitchFamily="18" charset="0"/>
              </a:rPr>
            </a:b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73416554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284C5B3-15B9-4FA6-8C89-C92875EAD1E3}"/>
              </a:ext>
            </a:extLst>
          </p:cNvPr>
          <p:cNvSpPr/>
          <p:nvPr/>
        </p:nvSpPr>
        <p:spPr>
          <a:xfrm>
            <a:off x="990600" y="600639"/>
            <a:ext cx="11201400" cy="7576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400" b="1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 On ne doit pas prononcer le mot « corde » dans un théâtre. POURQUOI </a:t>
            </a:r>
            <a:r>
              <a:rPr lang="fr-FR" sz="2400" b="1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corde, ça peut faire tomber, c’est dangereux</a:t>
            </a:r>
          </a:p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n’est pas sur un bateau</a:t>
            </a:r>
          </a:p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 évoque la pendaison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400" b="1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2 - La couleur verte est proscrite. POUR QUELLE RAISON ? </a:t>
            </a:r>
          </a:p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400" dirty="0" smtClean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teinture verte est composée à base de cyanure </a:t>
            </a:r>
            <a:r>
              <a:rPr lang="fr-FR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 empoisonne</a:t>
            </a:r>
          </a:p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est vert quand on est malade … pas de malade sur scène</a:t>
            </a:r>
          </a:p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C’est la couleur du costume de Molière le jour de sa mort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400" b="1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 POURQUOI dit-on « MERDE » lorsque l’on souhaite bonne chance à un ami ? </a:t>
            </a:r>
            <a:r>
              <a:rPr lang="fr-FR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conjurer le sort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400" dirty="0" smtClean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 XVIIe siècle, plus </a:t>
            </a:r>
            <a:r>
              <a:rPr lang="fr-FR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y </a:t>
            </a:r>
            <a:r>
              <a:rPr lang="fr-FR" sz="2400" dirty="0" smtClean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avait </a:t>
            </a:r>
            <a:r>
              <a:rPr lang="fr-FR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2400" dirty="0" smtClean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«crottes» de chevaux devant un théâtre,  </a:t>
            </a:r>
            <a:r>
              <a:rPr lang="fr-FR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plus </a:t>
            </a:r>
            <a:r>
              <a:rPr lang="fr-FR" sz="2400" dirty="0" smtClean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y avait </a:t>
            </a:r>
            <a:r>
              <a:rPr lang="fr-FR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2400" dirty="0" smtClean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spectateurs, c’était donc signe de succès.</a:t>
            </a:r>
            <a:endParaRPr lang="fr-FR" sz="24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C’est dans la « merde » que l’on reconnaît ses amis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="" xmlns:a16="http://schemas.microsoft.com/office/drawing/2014/main" id="{AE4AA417-58CC-4588-A5CB-AFAAE6392E4F}"/>
              </a:ext>
            </a:extLst>
          </p:cNvPr>
          <p:cNvSpPr txBox="1">
            <a:spLocks/>
          </p:cNvSpPr>
          <p:nvPr/>
        </p:nvSpPr>
        <p:spPr>
          <a:xfrm>
            <a:off x="6781800" y="0"/>
            <a:ext cx="7248525" cy="928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dirty="0">
              <a:latin typeface="Algerian" panose="04020705040A02060702" pitchFamily="8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695B48F-9A11-4441-973C-F4DDC801701C}"/>
              </a:ext>
            </a:extLst>
          </p:cNvPr>
          <p:cNvSpPr/>
          <p:nvPr/>
        </p:nvSpPr>
        <p:spPr>
          <a:xfrm>
            <a:off x="5267325" y="0"/>
            <a:ext cx="3028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Algerian" panose="04020705040A02060702" pitchFamily="82" charset="0"/>
              </a:rPr>
              <a:t>Les interdits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4140522E-B1BF-4352-ABB4-CC0A295FF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920162" y="1900802"/>
            <a:ext cx="2971800" cy="2228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05272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032197D-1D56-40C4-B4AC-D908ECB9D787}"/>
              </a:ext>
            </a:extLst>
          </p:cNvPr>
          <p:cNvSpPr txBox="1">
            <a:spLocks/>
          </p:cNvSpPr>
          <p:nvPr/>
        </p:nvSpPr>
        <p:spPr>
          <a:xfrm>
            <a:off x="6781800" y="0"/>
            <a:ext cx="7248525" cy="1293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>
                <a:latin typeface="Algerian" panose="04020705040A02060702" pitchFamily="82" charset="0"/>
              </a:rPr>
              <a:t>Les réponses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ECA79B2-14D9-4E64-875C-D81440F9D8D9}"/>
              </a:ext>
            </a:extLst>
          </p:cNvPr>
          <p:cNvSpPr/>
          <p:nvPr/>
        </p:nvSpPr>
        <p:spPr>
          <a:xfrm>
            <a:off x="742949" y="1829460"/>
            <a:ext cx="11129963" cy="379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1 -  Les anciens machinistes étaient des marins pour qui la CORDE évoquait la PENDAISON.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2 - Molière serait MORT dans un costume VERT, de plus cette couleur était fabriquée avec du CYANURE.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3 - Au XVIIème siècle, les spectateurs venaient en calèche au théâtre et plus ils étaient nombreux, plus les DEJECTIONS de cheval s’accumulaient, ce qui était signe de succès.</a:t>
            </a:r>
          </a:p>
        </p:txBody>
      </p:sp>
    </p:spTree>
    <p:extLst>
      <p:ext uri="{BB962C8B-B14F-4D97-AF65-F5344CB8AC3E}">
        <p14:creationId xmlns="" xmlns:p14="http://schemas.microsoft.com/office/powerpoint/2010/main" val="27910272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BEB7BE1B-B9A6-45A7-ABD6-76A75830D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95998" y="1485900"/>
            <a:ext cx="6096001" cy="53721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D4C4BD6A-52A7-4EED-BE4E-3ABE4BA42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8953" y="-339196"/>
            <a:ext cx="9448800" cy="1825096"/>
          </a:xfrm>
        </p:spPr>
        <p:txBody>
          <a:bodyPr/>
          <a:lstStyle/>
          <a:p>
            <a:r>
              <a:rPr lang="fr-FR" dirty="0">
                <a:latin typeface="Algerian" panose="04020705040A02060702" pitchFamily="82" charset="0"/>
              </a:rPr>
              <a:t>L’envers du décor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AC80D453-B2D6-4AB3-8A4E-03E645BCB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6096000" cy="537210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BFB8272C-2F75-4459-AB98-A96FB30BF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8" y="1980322"/>
            <a:ext cx="9448800" cy="982662"/>
          </a:xfrm>
        </p:spPr>
        <p:txBody>
          <a:bodyPr>
            <a:noAutofit/>
          </a:bodyPr>
          <a:lstStyle/>
          <a:p>
            <a:pPr algn="ctr"/>
            <a:r>
              <a:rPr lang="fr-FR" sz="3600" dirty="0">
                <a:latin typeface="Baskerville Old Face" panose="02020602080505020303" pitchFamily="18" charset="0"/>
              </a:rPr>
              <a:t>Les 1</a:t>
            </a:r>
            <a:r>
              <a:rPr lang="fr-FR" sz="3600" baseline="30000" dirty="0">
                <a:latin typeface="Baskerville Old Face" panose="02020602080505020303" pitchFamily="18" charset="0"/>
              </a:rPr>
              <a:t>ère</a:t>
            </a:r>
            <a:r>
              <a:rPr lang="fr-FR" sz="3600" dirty="0">
                <a:latin typeface="Baskerville Old Face" panose="02020602080505020303" pitchFamily="18" charset="0"/>
              </a:rPr>
              <a:t> STIA du Lycée BRANLY à la MAC</a:t>
            </a:r>
          </a:p>
          <a:p>
            <a:pPr algn="ctr"/>
            <a:r>
              <a:rPr lang="fr-FR" sz="3600" dirty="0">
                <a:latin typeface="Baskerville Old Face" panose="02020602080505020303" pitchFamily="18" charset="0"/>
              </a:rPr>
              <a:t>La Maison des Arts de Créteil</a:t>
            </a:r>
          </a:p>
        </p:txBody>
      </p:sp>
    </p:spTree>
    <p:extLst>
      <p:ext uri="{BB962C8B-B14F-4D97-AF65-F5344CB8AC3E}">
        <p14:creationId xmlns="" xmlns:p14="http://schemas.microsoft.com/office/powerpoint/2010/main" val="38400009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088D876-2D8D-426A-9181-06012E27F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0" y="457985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fr-FR" sz="2800" dirty="0">
                <a:latin typeface="Algerian" panose="04020705040A02060702" pitchFamily="82" charset="0"/>
              </a:rPr>
              <a:t>Représentation jeudi 22 novembre 2018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="" xmlns:a16="http://schemas.microsoft.com/office/drawing/2014/main" id="{D05D11ED-0406-4C85-9544-A6056396A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8094" y="2701756"/>
            <a:ext cx="7753988" cy="40243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B314DB1-E101-4BBF-878D-B2E5FC414DFB}"/>
              </a:ext>
            </a:extLst>
          </p:cNvPr>
          <p:cNvSpPr/>
          <p:nvPr/>
        </p:nvSpPr>
        <p:spPr>
          <a:xfrm>
            <a:off x="1899918" y="1870759"/>
            <a:ext cx="6986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u="sng" dirty="0"/>
              <a:t>Dramaturge</a:t>
            </a:r>
            <a:r>
              <a:rPr lang="fr-FR" sz="2400" dirty="0"/>
              <a:t> : Eugène Ionesco</a:t>
            </a:r>
          </a:p>
          <a:p>
            <a:r>
              <a:rPr lang="fr-FR" sz="2400" u="sng" dirty="0"/>
              <a:t>Metteur en scène </a:t>
            </a:r>
            <a:r>
              <a:rPr lang="fr-FR" sz="2400" dirty="0"/>
              <a:t>: Emmanuel </a:t>
            </a:r>
            <a:r>
              <a:rPr lang="fr-FR" sz="2400" dirty="0" err="1"/>
              <a:t>Demarcy</a:t>
            </a:r>
            <a:r>
              <a:rPr lang="fr-FR" sz="2400" dirty="0"/>
              <a:t>-Mota</a:t>
            </a:r>
          </a:p>
        </p:txBody>
      </p:sp>
    </p:spTree>
    <p:extLst>
      <p:ext uri="{BB962C8B-B14F-4D97-AF65-F5344CB8AC3E}">
        <p14:creationId xmlns="" xmlns:p14="http://schemas.microsoft.com/office/powerpoint/2010/main" val="1869821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7CE7CE0-6AAD-4D96-BDDA-5E4B82AC7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5457825"/>
            <a:ext cx="10820399" cy="21405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>Eugène IONESCO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sz="3600" cap="none" dirty="0">
                <a:latin typeface="Baskerville Old Face" panose="02020602080505020303" pitchFamily="18" charset="0"/>
              </a:rPr>
              <a:t>Auteur dramatique né à Slatina (Roumanie), </a:t>
            </a:r>
            <a:br>
              <a:rPr lang="fr-FR" sz="3600" cap="none" dirty="0">
                <a:latin typeface="Baskerville Old Face" panose="02020602080505020303" pitchFamily="18" charset="0"/>
              </a:rPr>
            </a:br>
            <a:r>
              <a:rPr lang="fr-FR" sz="3600" cap="none" dirty="0">
                <a:latin typeface="Baskerville Old Face" panose="02020602080505020303" pitchFamily="18" charset="0"/>
              </a:rPr>
              <a:t>le 13 novembre 1909, d’un père roumain </a:t>
            </a:r>
            <a:br>
              <a:rPr lang="fr-FR" sz="3600" cap="none" dirty="0">
                <a:latin typeface="Baskerville Old Face" panose="02020602080505020303" pitchFamily="18" charset="0"/>
              </a:rPr>
            </a:br>
            <a:r>
              <a:rPr lang="fr-FR" sz="3600" cap="none" dirty="0">
                <a:latin typeface="Baskerville Old Face" panose="02020602080505020303" pitchFamily="18" charset="0"/>
              </a:rPr>
              <a:t>et d'une mère française.</a:t>
            </a:r>
            <a:br>
              <a:rPr lang="fr-FR" sz="3600" cap="none" dirty="0">
                <a:latin typeface="Baskerville Old Face" panose="02020602080505020303" pitchFamily="18" charset="0"/>
              </a:rPr>
            </a:br>
            <a:r>
              <a:rPr lang="fr-FR" sz="3600" cap="none" dirty="0">
                <a:latin typeface="Baskerville Old Face" panose="02020602080505020303" pitchFamily="18" charset="0"/>
              </a:rPr>
              <a:t/>
            </a:r>
            <a:br>
              <a:rPr lang="fr-FR" sz="3600" cap="none" dirty="0">
                <a:latin typeface="Baskerville Old Face" panose="02020602080505020303" pitchFamily="18" charset="0"/>
              </a:rPr>
            </a:br>
            <a:r>
              <a:rPr lang="fr-FR" sz="3600" cap="none" dirty="0">
                <a:latin typeface="Baskerville Old Face" panose="02020602080505020303" pitchFamily="18" charset="0"/>
              </a:rPr>
              <a:t>Ionesco est l'un des pères du « théâtre de l'absurde », une dramaturgie dans laquelle sont présents le non-sens et le grotesque, la satire et la métaphysique. </a:t>
            </a:r>
            <a:br>
              <a:rPr lang="fr-FR" sz="3600" cap="none" dirty="0">
                <a:latin typeface="Baskerville Old Face" panose="02020602080505020303" pitchFamily="18" charset="0"/>
              </a:rPr>
            </a:br>
            <a:r>
              <a:rPr lang="fr-FR" sz="3600" cap="none" dirty="0">
                <a:latin typeface="Baskerville Old Face" panose="02020602080505020303" pitchFamily="18" charset="0"/>
              </a:rPr>
              <a:t/>
            </a:r>
            <a:br>
              <a:rPr lang="fr-FR" sz="3600" cap="none" dirty="0">
                <a:latin typeface="Baskerville Old Face" panose="02020602080505020303" pitchFamily="18" charset="0"/>
              </a:rPr>
            </a:br>
            <a:r>
              <a:rPr lang="fr-FR" sz="3600" cap="none" dirty="0">
                <a:latin typeface="Baskerville Old Face" panose="02020602080505020303" pitchFamily="18" charset="0"/>
              </a:rPr>
              <a:t>Eugène Ionesco fut élu à l'Académie française le 22 janvier 1970.</a:t>
            </a:r>
            <a:endParaRPr lang="fr-FR" sz="3600" dirty="0"/>
          </a:p>
        </p:txBody>
      </p:sp>
      <p:pic>
        <p:nvPicPr>
          <p:cNvPr id="1026" name="Picture 2" descr="EugÃ¨ne Ionesco">
            <a:extLst>
              <a:ext uri="{FF2B5EF4-FFF2-40B4-BE49-F238E27FC236}">
                <a16:creationId xmlns="" xmlns:a16="http://schemas.microsoft.com/office/drawing/2014/main" id="{F974A02B-CAC9-48B7-9EB1-BA88FFCCA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492" y="635262"/>
            <a:ext cx="1781175" cy="238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1092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887D3245-F171-49CB-95A8-51B38D76A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587" y="-1"/>
            <a:ext cx="3807477" cy="684675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1F3BE395-C52C-4455-BCC2-761CB1DE8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564259" y="870713"/>
            <a:ext cx="6760978" cy="507073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319126CB-26C3-4B4C-A117-91D713FD3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894768" y="870712"/>
            <a:ext cx="6760980" cy="50707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D642DB9-874C-4F4E-86AC-2C36699C640E}"/>
              </a:ext>
            </a:extLst>
          </p:cNvPr>
          <p:cNvSpPr/>
          <p:nvPr/>
        </p:nvSpPr>
        <p:spPr>
          <a:xfrm>
            <a:off x="4020766" y="308854"/>
            <a:ext cx="66246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23 novembre, nous avons visité le plateau technique de la grande salle de la MAC. </a:t>
            </a:r>
            <a:endParaRPr lang="fr-FR" sz="36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5889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273DD0E-06FB-4CB4-84C5-4F921FA5A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058A2231-F4D5-4A4B-B54B-DE209784C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366"/>
            <a:ext cx="12192000" cy="69163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14F15B4C-0853-4848-8693-9CC0E17C6A19}"/>
              </a:ext>
            </a:extLst>
          </p:cNvPr>
          <p:cNvSpPr txBox="1"/>
          <p:nvPr/>
        </p:nvSpPr>
        <p:spPr>
          <a:xfrm>
            <a:off x="3568024" y="211788"/>
            <a:ext cx="34435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Baskerville Old Face" panose="02020602080505020303" pitchFamily="18" charset="0"/>
              </a:rPr>
              <a:t>Derrière la scène, il y a les éléments du  décor bien entreposés pour être mis en place rapidement.</a:t>
            </a:r>
          </a:p>
        </p:txBody>
      </p:sp>
    </p:spTree>
    <p:extLst>
      <p:ext uri="{BB962C8B-B14F-4D97-AF65-F5344CB8AC3E}">
        <p14:creationId xmlns="" xmlns:p14="http://schemas.microsoft.com/office/powerpoint/2010/main" val="23398962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12FD3E31-FF83-45B1-8CAB-94AFA4C58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421320" y="1421320"/>
            <a:ext cx="6856801" cy="401416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0A16A740-5EA1-46DD-A568-A1DD086A53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593" b="20741"/>
          <a:stretch/>
        </p:blipFill>
        <p:spPr>
          <a:xfrm rot="5400000">
            <a:off x="2102331" y="1925475"/>
            <a:ext cx="6858000" cy="30046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D4CABD7B-8B03-4555-AAF8-267B2FED1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666040DB-40DB-45C1-B3C3-76AD0589F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841" y="3894307"/>
            <a:ext cx="10820399" cy="2801935"/>
          </a:xfrm>
        </p:spPr>
        <p:txBody>
          <a:bodyPr>
            <a:normAutofit fontScale="90000"/>
          </a:bodyPr>
          <a:lstStyle/>
          <a:p>
            <a:pPr algn="l"/>
            <a:r>
              <a:rPr lang="fr-FR" b="1" cap="none" dirty="0">
                <a:solidFill>
                  <a:srgbClr val="C00000"/>
                </a:solidFill>
                <a:latin typeface="Baskerville Old Face" panose="02020602080505020303" pitchFamily="18" charset="0"/>
              </a:rPr>
              <a:t>Nous avons découvert les coulisses de la pièce </a:t>
            </a:r>
            <a:r>
              <a:rPr lang="fr-FR" b="1" i="1" cap="none" dirty="0">
                <a:solidFill>
                  <a:srgbClr val="C00000"/>
                </a:solidFill>
                <a:latin typeface="Baskerville Old Face" panose="02020602080505020303" pitchFamily="18" charset="0"/>
              </a:rPr>
              <a:t>Rhinocéros, </a:t>
            </a:r>
            <a:r>
              <a:rPr lang="fr-FR" b="1" cap="none" dirty="0">
                <a:solidFill>
                  <a:srgbClr val="C00000"/>
                </a:solidFill>
                <a:latin typeface="Baskerville Old Face" panose="02020602080505020303" pitchFamily="18" charset="0"/>
              </a:rPr>
              <a:t>les loges, l’arrière de la scène. </a:t>
            </a:r>
            <a:br>
              <a:rPr lang="fr-FR" b="1" cap="none" dirty="0">
                <a:solidFill>
                  <a:srgbClr val="C00000"/>
                </a:solidFill>
                <a:latin typeface="Baskerville Old Face" panose="02020602080505020303" pitchFamily="18" charset="0"/>
              </a:rPr>
            </a:br>
            <a:r>
              <a:rPr lang="fr-FR" b="1" cap="none" dirty="0">
                <a:solidFill>
                  <a:srgbClr val="C00000"/>
                </a:solidFill>
                <a:latin typeface="Baskerville Old Face" panose="02020602080505020303" pitchFamily="18" charset="0"/>
              </a:rPr>
              <a:t>Il faut beaucoup d’espace pour  entreposer ce qui </a:t>
            </a:r>
            <a:br>
              <a:rPr lang="fr-FR" b="1" cap="none" dirty="0">
                <a:solidFill>
                  <a:srgbClr val="C00000"/>
                </a:solidFill>
                <a:latin typeface="Baskerville Old Face" panose="02020602080505020303" pitchFamily="18" charset="0"/>
              </a:rPr>
            </a:br>
            <a:r>
              <a:rPr lang="fr-FR" b="1" cap="none" dirty="0">
                <a:solidFill>
                  <a:srgbClr val="C00000"/>
                </a:solidFill>
                <a:latin typeface="Baskerville Old Face" panose="02020602080505020303" pitchFamily="18" charset="0"/>
              </a:rPr>
              <a:t>va servir pour chaque scène.</a:t>
            </a:r>
            <a:br>
              <a:rPr lang="fr-FR" b="1" cap="none" dirty="0">
                <a:solidFill>
                  <a:srgbClr val="C00000"/>
                </a:solidFill>
                <a:latin typeface="Baskerville Old Face" panose="02020602080505020303" pitchFamily="18" charset="0"/>
              </a:rPr>
            </a:br>
            <a:endParaRPr lang="fr-FR" b="1" cap="none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7965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EFB91B7-16CB-4AD1-A3A6-40C8B2D6D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37" y="378611"/>
            <a:ext cx="7248525" cy="1293028"/>
          </a:xfrm>
        </p:spPr>
        <p:txBody>
          <a:bodyPr/>
          <a:lstStyle/>
          <a:p>
            <a:pPr algn="l"/>
            <a:r>
              <a:rPr lang="fr-FR" dirty="0">
                <a:latin typeface="Algerian" panose="04020705040A02060702" pitchFamily="82" charset="0"/>
              </a:rPr>
              <a:t>Les métiers au théâtre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4286FE1-B9CF-45C7-A87B-3CDB91B83AFD}"/>
              </a:ext>
            </a:extLst>
          </p:cNvPr>
          <p:cNvSpPr/>
          <p:nvPr/>
        </p:nvSpPr>
        <p:spPr>
          <a:xfrm>
            <a:off x="342900" y="1671639"/>
            <a:ext cx="1163478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fr-FR" sz="28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différents métiers qui sont nécessaires à monter une pièce de théâtre sont : </a:t>
            </a:r>
          </a:p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régisseur son </a:t>
            </a:r>
            <a:r>
              <a:rPr lang="fr-FR" sz="28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assure la sonorisation dans le spectacle vivant (son numérique)</a:t>
            </a:r>
          </a:p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régisseur lumière </a:t>
            </a:r>
            <a:r>
              <a:rPr lang="fr-FR" sz="28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assure l’éclairage lors du spectacle (laser, bougies, effets)</a:t>
            </a:r>
          </a:p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régisseur décor </a:t>
            </a:r>
            <a:r>
              <a:rPr lang="fr-FR" sz="28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s’occupe de l’organisation du décor pendant le spectacle </a:t>
            </a:r>
          </a:p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régisseur plateau </a:t>
            </a:r>
            <a:r>
              <a:rPr lang="fr-FR" sz="28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dirige l’équipe technique et gère le matériel</a:t>
            </a:r>
          </a:p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metteur en scène </a:t>
            </a:r>
            <a:r>
              <a:rPr lang="fr-FR" sz="28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s’occupe du jeu des acteurs, de l’organisation et des enchainements, c’est le chef d’orchestre des différents régisseurs</a:t>
            </a:r>
          </a:p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Scénographe</a:t>
            </a:r>
            <a:r>
              <a:rPr lang="fr-FR" sz="28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crée les décors, aménage l’espace scénique</a:t>
            </a:r>
            <a:endParaRPr lang="fr-FR" sz="28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11874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AED3FFF8-9449-4D69-867C-9A7E3D43C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412A024C-0C21-4620-A16D-7984F8D14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03665"/>
            <a:ext cx="11830050" cy="280193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cap="none" dirty="0">
                <a:latin typeface="Baskerville Old Face" panose="02020602080505020303" pitchFamily="18" charset="0"/>
              </a:rPr>
              <a:t>La scène est immense 600m² (il faut l’occuper).</a:t>
            </a:r>
            <a:br>
              <a:rPr lang="fr-FR" sz="3600" cap="none" dirty="0">
                <a:latin typeface="Baskerville Old Face" panose="02020602080505020303" pitchFamily="18" charset="0"/>
              </a:rPr>
            </a:br>
            <a:r>
              <a:rPr lang="fr-FR" sz="3600" cap="none" dirty="0">
                <a:latin typeface="Baskerville Old Face" panose="02020602080505020303" pitchFamily="18" charset="0"/>
              </a:rPr>
              <a:t/>
            </a:r>
            <a:br>
              <a:rPr lang="fr-FR" sz="3600" cap="none" dirty="0">
                <a:latin typeface="Baskerville Old Face" panose="02020602080505020303" pitchFamily="18" charset="0"/>
              </a:rPr>
            </a:br>
            <a:r>
              <a:rPr lang="fr-FR" sz="3600" cap="none" dirty="0">
                <a:latin typeface="Baskerville Old Face" panose="02020602080505020303" pitchFamily="18" charset="0"/>
              </a:rPr>
              <a:t/>
            </a:r>
            <a:br>
              <a:rPr lang="fr-FR" sz="3600" cap="none" dirty="0">
                <a:latin typeface="Baskerville Old Face" panose="02020602080505020303" pitchFamily="18" charset="0"/>
              </a:rPr>
            </a:br>
            <a:r>
              <a:rPr lang="fr-FR" sz="3600" cap="none" dirty="0">
                <a:latin typeface="Baskerville Old Face" panose="02020602080505020303" pitchFamily="18" charset="0"/>
              </a:rPr>
              <a:t/>
            </a:r>
            <a:br>
              <a:rPr lang="fr-FR" sz="3600" cap="none" dirty="0">
                <a:latin typeface="Baskerville Old Face" panose="02020602080505020303" pitchFamily="18" charset="0"/>
              </a:rPr>
            </a:br>
            <a:r>
              <a:rPr lang="fr-FR" sz="3600" cap="none" dirty="0">
                <a:latin typeface="Baskerville Old Face" panose="02020602080505020303" pitchFamily="18" charset="0"/>
              </a:rPr>
              <a:t/>
            </a:r>
            <a:br>
              <a:rPr lang="fr-FR" sz="3600" cap="none" dirty="0">
                <a:latin typeface="Baskerville Old Face" panose="02020602080505020303" pitchFamily="18" charset="0"/>
              </a:rPr>
            </a:br>
            <a:r>
              <a:rPr lang="fr-FR" sz="3600" cap="none" dirty="0">
                <a:latin typeface="Baskerville Old Face" panose="02020602080505020303" pitchFamily="18" charset="0"/>
              </a:rPr>
              <a:t/>
            </a:r>
            <a:br>
              <a:rPr lang="fr-FR" sz="3600" cap="none" dirty="0">
                <a:latin typeface="Baskerville Old Face" panose="02020602080505020303" pitchFamily="18" charset="0"/>
              </a:rPr>
            </a:br>
            <a:r>
              <a:rPr lang="fr-FR" sz="2400" cap="none" dirty="0">
                <a:latin typeface="Baskerville Old Face" panose="02020602080505020303" pitchFamily="18" charset="0"/>
              </a:rPr>
              <a:t/>
            </a:r>
            <a:br>
              <a:rPr lang="fr-FR" sz="2400" cap="none" dirty="0">
                <a:latin typeface="Baskerville Old Face" panose="02020602080505020303" pitchFamily="18" charset="0"/>
              </a:rPr>
            </a:br>
            <a:r>
              <a:rPr lang="fr-FR" b="1" cap="none" dirty="0">
                <a:solidFill>
                  <a:srgbClr val="C00000"/>
                </a:solidFill>
                <a:latin typeface="Baskerville Old Face" panose="02020602080505020303" pitchFamily="18" charset="0"/>
              </a:rPr>
              <a:t>Une énorme organisation dans un temps limité (2 jours) pour 3 représentations.</a:t>
            </a:r>
            <a:br>
              <a:rPr lang="fr-FR" b="1" cap="none" dirty="0">
                <a:solidFill>
                  <a:srgbClr val="C00000"/>
                </a:solidFill>
                <a:latin typeface="Baskerville Old Face" panose="02020602080505020303" pitchFamily="18" charset="0"/>
              </a:rPr>
            </a:br>
            <a:r>
              <a:rPr lang="fr-FR" sz="3600" cap="none" dirty="0">
                <a:latin typeface="Baskerville Old Face" panose="02020602080505020303" pitchFamily="18" charset="0"/>
              </a:rPr>
              <a:t/>
            </a:r>
            <a:br>
              <a:rPr lang="fr-FR" sz="3600" cap="none" dirty="0">
                <a:latin typeface="Baskerville Old Face" panose="02020602080505020303" pitchFamily="18" charset="0"/>
              </a:rPr>
            </a:br>
            <a:r>
              <a:rPr lang="fr-FR" sz="3600" cap="none" dirty="0">
                <a:latin typeface="Baskerville Old Face" panose="02020602080505020303" pitchFamily="18" charset="0"/>
              </a:rPr>
              <a:t>La coordination entre les techniciens et les acteurs doit être instantanée.</a:t>
            </a:r>
            <a:br>
              <a:rPr lang="fr-FR" sz="3600" cap="none" dirty="0">
                <a:latin typeface="Baskerville Old Face" panose="02020602080505020303" pitchFamily="18" charset="0"/>
              </a:rPr>
            </a:br>
            <a:endParaRPr lang="fr-FR" sz="2400" cap="none" dirty="0">
              <a:latin typeface="Baskerville Old Face" panose="02020602080505020303" pitchFamily="18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="" xmlns:a16="http://schemas.microsoft.com/office/drawing/2014/main" id="{8C71B213-F899-40A7-B553-A50C7B569D52}"/>
              </a:ext>
            </a:extLst>
          </p:cNvPr>
          <p:cNvSpPr txBox="1">
            <a:spLocks/>
          </p:cNvSpPr>
          <p:nvPr/>
        </p:nvSpPr>
        <p:spPr>
          <a:xfrm>
            <a:off x="6781800" y="0"/>
            <a:ext cx="7248525" cy="1293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>
                <a:latin typeface="Algerian" panose="04020705040A02060702" pitchFamily="82" charset="0"/>
              </a:rPr>
              <a:t>Les contraintes </a:t>
            </a:r>
          </a:p>
        </p:txBody>
      </p:sp>
    </p:spTree>
    <p:extLst>
      <p:ext uri="{BB962C8B-B14F-4D97-AF65-F5344CB8AC3E}">
        <p14:creationId xmlns="" xmlns:p14="http://schemas.microsoft.com/office/powerpoint/2010/main" val="296607856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înée de condensatio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1370</TotalTime>
  <Words>206</Words>
  <Application>Microsoft Office PowerPoint</Application>
  <PresentationFormat>Personnalisé</PresentationFormat>
  <Paragraphs>41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Traînée de condensation</vt:lpstr>
      <vt:lpstr>Kieran et yazid 1 STIA</vt:lpstr>
      <vt:lpstr>L’envers du décor</vt:lpstr>
      <vt:lpstr>Représentation jeudi 22 novembre 2018 </vt:lpstr>
      <vt:lpstr>Eugène IONESCO  Auteur dramatique né à Slatina (Roumanie),  le 13 novembre 1909, d’un père roumain  et d'une mère française.  Ionesco est l'un des pères du « théâtre de l'absurde », une dramaturgie dans laquelle sont présents le non-sens et le grotesque, la satire et la métaphysique.   Eugène Ionesco fut élu à l'Académie française le 22 janvier 1970.</vt:lpstr>
      <vt:lpstr>Diapositive 5</vt:lpstr>
      <vt:lpstr>Diapositive 6</vt:lpstr>
      <vt:lpstr>Nous avons découvert les coulisses de la pièce Rhinocéros, les loges, l’arrière de la scène.  Il faut beaucoup d’espace pour  entreposer ce qui  va servir pour chaque scène. </vt:lpstr>
      <vt:lpstr>Les métiers au théâtre</vt:lpstr>
      <vt:lpstr>La scène est immense 600m² (il faut l’occuper).       Une énorme organisation dans un temps limité (2 jours) pour 3 représentations.  La coordination entre les techniciens et les acteurs doit être instantanée. </vt:lpstr>
      <vt:lpstr>Les comédiens       Nous avons appris que les comédiens n’avaient eu que 3 jours pour répéter la pièce dans ce théâtre.   La pièce a déjà été jouée en 2004, 2011 et 2014 par la même troupe.  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L’envers du décor</dc:title>
  <dc:creator>Sylvie Malenfant</dc:creator>
  <cp:lastModifiedBy>pgibaud</cp:lastModifiedBy>
  <cp:revision>26</cp:revision>
  <dcterms:created xsi:type="dcterms:W3CDTF">2018-11-28T16:35:33Z</dcterms:created>
  <dcterms:modified xsi:type="dcterms:W3CDTF">2018-12-04T13:31:35Z</dcterms:modified>
</cp:coreProperties>
</file>